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92" r:id="rId1"/>
  </p:sldMasterIdLst>
  <p:notesMasterIdLst>
    <p:notesMasterId r:id="rId7"/>
  </p:notesMasterIdLst>
  <p:sldIdLst>
    <p:sldId id="319" r:id="rId2"/>
    <p:sldId id="321" r:id="rId3"/>
    <p:sldId id="309" r:id="rId4"/>
    <p:sldId id="320" r:id="rId5"/>
    <p:sldId id="313" r:id="rId6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56E8FA6E-D87F-48E9-BEF3-563678A929B0}">
          <p14:sldIdLst>
            <p14:sldId id="319"/>
            <p14:sldId id="321"/>
            <p14:sldId id="309"/>
            <p14:sldId id="320"/>
            <p14:sldId id="31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CCFF99"/>
    <a:srgbClr val="D21E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2" autoAdjust="0"/>
    <p:restoredTop sz="94708" autoAdjust="0"/>
  </p:normalViewPr>
  <p:slideViewPr>
    <p:cSldViewPr>
      <p:cViewPr varScale="1">
        <p:scale>
          <a:sx n="109" d="100"/>
          <a:sy n="109" d="100"/>
        </p:scale>
        <p:origin x="171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65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B2605F-42EE-4F60-8221-C059E6F9D2C5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F45FD6-056D-4D09-A4C6-5345AA94BF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1977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98FD9-04B8-4E01-9807-B85C03E007C1}" type="datetime1">
              <a:rPr lang="ru-RU" smtClean="0"/>
              <a:t>18.04.2023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AF07908A-114A-4F5E-8283-A700CED6261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630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39D07-E851-4D74-A440-D76CF11BC3BD}" type="datetime1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18.04.2023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AF07908A-114A-4F5E-8283-A700CED62618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583147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39D07-E851-4D74-A440-D76CF11BC3BD}" type="datetime1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18.04.2023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AF07908A-114A-4F5E-8283-A700CED62618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99991735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39D07-E851-4D74-A440-D76CF11BC3BD}" type="datetime1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18.04.2023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AF07908A-114A-4F5E-8283-A700CED62618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0426361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39D07-E851-4D74-A440-D76CF11BC3BD}" type="datetime1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18.04.2023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AF07908A-114A-4F5E-8283-A700CED62618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95232149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39D07-E851-4D74-A440-D76CF11BC3BD}" type="datetime1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18.04.2023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AF07908A-114A-4F5E-8283-A700CED62618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3932956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52CB9-ED9C-4CF1-BC06-EA603FD3D1E7}" type="datetime1">
              <a:rPr lang="ru-RU" smtClean="0"/>
              <a:t>18.04.2023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7908A-114A-4F5E-8283-A700CED6261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18538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21DDB-9876-4D82-929B-2737A7D43DCE}" type="datetime1">
              <a:rPr lang="ru-RU" smtClean="0"/>
              <a:t>18.04.2023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7908A-114A-4F5E-8283-A700CED6261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6204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76250-3A10-45D9-AC0E-C3B22CB538ED}" type="datetime1">
              <a:rPr lang="ru-RU" smtClean="0"/>
              <a:t>18.04.2023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7908A-114A-4F5E-8283-A700CED6261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1036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24802-542D-4DB5-906B-B0E06A2CCF72}" type="datetime1">
              <a:rPr lang="ru-RU" smtClean="0"/>
              <a:t>18.04.2023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AF07908A-114A-4F5E-8283-A700CED6261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6672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C862C-918E-44A8-8AF1-AE8BA442FAAC}" type="datetime1">
              <a:rPr lang="ru-RU" smtClean="0"/>
              <a:t>18.04.2023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AF07908A-114A-4F5E-8283-A700CED6261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1346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CE4CF-C23B-4DB5-B0E7-78688EC0CA34}" type="datetime1">
              <a:rPr lang="ru-RU" smtClean="0"/>
              <a:t>18.04.2023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AF07908A-114A-4F5E-8283-A700CED6261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5884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A792E-F800-4313-87E8-71BCAB9E81D9}" type="datetime1">
              <a:rPr lang="ru-RU" smtClean="0"/>
              <a:t>18.04.2023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7908A-114A-4F5E-8283-A700CED6261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7847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A7FC5-B597-47EC-B860-71ED5DDA30B6}" type="datetime1">
              <a:rPr lang="ru-RU" smtClean="0"/>
              <a:t>18.04.2023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7908A-114A-4F5E-8283-A700CED6261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7281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D7D10-93BE-4D1E-878F-B9B1921BCEA4}" type="datetime1">
              <a:rPr lang="ru-RU" smtClean="0"/>
              <a:t>18.04.2023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7908A-114A-4F5E-8283-A700CED6261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8001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674E2-ED96-4C1A-A3EB-504E48234F89}" type="datetime1">
              <a:rPr lang="ru-RU" smtClean="0"/>
              <a:t>18.04.2023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AF07908A-114A-4F5E-8283-A700CED6261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4037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39D07-E851-4D74-A440-D76CF11BC3BD}" type="datetime1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18.04.2023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F07908A-114A-4F5E-8283-A700CED62618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481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  <p:sldLayoutId id="2147483804" r:id="rId12"/>
    <p:sldLayoutId id="2147483805" r:id="rId13"/>
    <p:sldLayoutId id="2147483806" r:id="rId14"/>
    <p:sldLayoutId id="2147483807" r:id="rId15"/>
    <p:sldLayoutId id="2147483808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495598" y="2220496"/>
            <a:ext cx="8396882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dirty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</a:t>
            </a:r>
            <a:r>
              <a:rPr lang="ru-RU" sz="3600" b="1" dirty="0" smtClean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психолого-педагогического </a:t>
            </a:r>
            <a:r>
              <a:rPr lang="ru-RU" sz="3600" b="1" dirty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сопровождения обучающихся в рамках профилактики </a:t>
            </a:r>
            <a:r>
              <a:rPr lang="ru-RU" sz="3600" b="1" dirty="0" err="1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аутодеструктивного</a:t>
            </a:r>
            <a:r>
              <a:rPr lang="ru-RU" sz="3600" b="1" dirty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поведения</a:t>
            </a:r>
          </a:p>
        </p:txBody>
      </p:sp>
      <p:sp>
        <p:nvSpPr>
          <p:cNvPr id="28" name="Параллелограмм 27"/>
          <p:cNvSpPr/>
          <p:nvPr/>
        </p:nvSpPr>
        <p:spPr>
          <a:xfrm>
            <a:off x="7526570" y="4898466"/>
            <a:ext cx="748263" cy="427584"/>
          </a:xfrm>
          <a:prstGeom prst="parallelogram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" name="Параллелограмм 18"/>
          <p:cNvSpPr/>
          <p:nvPr/>
        </p:nvSpPr>
        <p:spPr>
          <a:xfrm>
            <a:off x="418019" y="2014384"/>
            <a:ext cx="479496" cy="292387"/>
          </a:xfrm>
          <a:prstGeom prst="parallelogram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3" name="Параллелограмм 22"/>
          <p:cNvSpPr/>
          <p:nvPr/>
        </p:nvSpPr>
        <p:spPr>
          <a:xfrm>
            <a:off x="664178" y="1641498"/>
            <a:ext cx="604269" cy="426986"/>
          </a:xfrm>
          <a:prstGeom prst="parallelogram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2" name="Параллелограмм 31"/>
          <p:cNvSpPr/>
          <p:nvPr/>
        </p:nvSpPr>
        <p:spPr>
          <a:xfrm>
            <a:off x="8223269" y="4509556"/>
            <a:ext cx="604269" cy="426986"/>
          </a:xfrm>
          <a:prstGeom prst="parallelogram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3" name="Параллелограмм 32"/>
          <p:cNvSpPr/>
          <p:nvPr/>
        </p:nvSpPr>
        <p:spPr>
          <a:xfrm>
            <a:off x="7887329" y="5238392"/>
            <a:ext cx="604269" cy="426986"/>
          </a:xfrm>
          <a:prstGeom prst="parallelogram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4" name="Параллелограмм 33"/>
          <p:cNvSpPr/>
          <p:nvPr/>
        </p:nvSpPr>
        <p:spPr>
          <a:xfrm>
            <a:off x="450911" y="5600482"/>
            <a:ext cx="604269" cy="426986"/>
          </a:xfrm>
          <a:prstGeom prst="parallelogram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5" name="Параллелограмм 34"/>
          <p:cNvSpPr/>
          <p:nvPr/>
        </p:nvSpPr>
        <p:spPr>
          <a:xfrm>
            <a:off x="495598" y="4811406"/>
            <a:ext cx="604269" cy="426986"/>
          </a:xfrm>
          <a:prstGeom prst="parallelogram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6" name="Параллелограмм 35"/>
          <p:cNvSpPr/>
          <p:nvPr/>
        </p:nvSpPr>
        <p:spPr>
          <a:xfrm>
            <a:off x="8100392" y="1922282"/>
            <a:ext cx="604269" cy="426986"/>
          </a:xfrm>
          <a:prstGeom prst="parallelogram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8" name="Параллелограмм 37"/>
          <p:cNvSpPr/>
          <p:nvPr/>
        </p:nvSpPr>
        <p:spPr>
          <a:xfrm>
            <a:off x="7941532" y="1582356"/>
            <a:ext cx="604269" cy="426986"/>
          </a:xfrm>
          <a:prstGeom prst="parallelogram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1" name="Параллелограмм 20"/>
          <p:cNvSpPr/>
          <p:nvPr/>
        </p:nvSpPr>
        <p:spPr>
          <a:xfrm>
            <a:off x="897515" y="5040689"/>
            <a:ext cx="604269" cy="426986"/>
          </a:xfrm>
          <a:prstGeom prst="parallelogram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403648" y="75268"/>
            <a:ext cx="7142153" cy="634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defRPr/>
            </a:pPr>
            <a:endParaRPr lang="ru-RU" sz="1400" b="1" dirty="0" smtClean="0">
              <a:ln w="1905"/>
              <a:solidFill>
                <a:schemeClr val="tx2">
                  <a:lumMod val="60000"/>
                  <a:lumOff val="4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b="1" dirty="0" smtClean="0">
                <a:ln w="1905"/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</a:t>
            </a:r>
            <a:r>
              <a:rPr lang="ru-RU" sz="1200" b="1" dirty="0">
                <a:ln w="1905"/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бюджетное учреждение, </a:t>
            </a:r>
            <a:r>
              <a:rPr lang="ru-RU" sz="1200" b="1" dirty="0" smtClean="0">
                <a:ln w="1905"/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осуществляющее </a:t>
            </a:r>
            <a:r>
              <a:rPr lang="ru-RU" sz="1200" b="1" dirty="0">
                <a:ln w="1905"/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психолого-педагогическую и </a:t>
            </a:r>
            <a:endParaRPr lang="ru-RU" sz="1200" b="1" dirty="0" smtClean="0">
              <a:ln w="1905"/>
              <a:solidFill>
                <a:schemeClr val="bg2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b="1" dirty="0" smtClean="0">
                <a:ln w="1905"/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медико-социальную </a:t>
            </a:r>
            <a:r>
              <a:rPr lang="ru-RU" sz="1200" b="1" dirty="0">
                <a:ln w="1905"/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помощь «Центр диагностики и консультирования» Краснодарского края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732" y="265765"/>
            <a:ext cx="859611" cy="887045"/>
          </a:xfrm>
          <a:prstGeom prst="rect">
            <a:avLst/>
          </a:prstGeom>
        </p:spPr>
      </p:pic>
      <p:sp>
        <p:nvSpPr>
          <p:cNvPr id="16" name="Прямоугольник 15"/>
          <p:cNvSpPr/>
          <p:nvPr/>
        </p:nvSpPr>
        <p:spPr>
          <a:xfrm>
            <a:off x="3059832" y="5537204"/>
            <a:ext cx="474410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Коровина Марина Александровна,</a:t>
            </a:r>
          </a:p>
          <a:p>
            <a:r>
              <a:rPr lang="ru-RU" altLang="ru-RU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педагог-психолог ГБУ «Центр диагностики и консультирования» Краснодарского края</a:t>
            </a:r>
            <a:endParaRPr lang="ru-RU" altLang="ru-RU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9910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4699893" y="5252139"/>
            <a:ext cx="399593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altLang="ru-RU" sz="14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971600" y="332656"/>
            <a:ext cx="8123666" cy="831586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по системе функционирования психологических служб 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9752" y="1268760"/>
            <a:ext cx="4884018" cy="5401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1554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4699893" y="5252139"/>
            <a:ext cx="399593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altLang="ru-RU" sz="14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1164350" y="260648"/>
            <a:ext cx="7992888" cy="831586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проведению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мониторинга психоэмоционального состояния обучающихся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9752" y="1556792"/>
            <a:ext cx="4968552" cy="4662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8553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4699893" y="5252139"/>
            <a:ext cx="399593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altLang="ru-RU" sz="14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1115616" y="332656"/>
            <a:ext cx="7979650" cy="831586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деятельности специалистов образовательных </a:t>
            </a:r>
            <a:b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 по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профилактике суицидов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5776" y="1153444"/>
            <a:ext cx="4872710" cy="5479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674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Параллелограмм 26"/>
          <p:cNvSpPr/>
          <p:nvPr/>
        </p:nvSpPr>
        <p:spPr>
          <a:xfrm>
            <a:off x="508873" y="618247"/>
            <a:ext cx="513117" cy="360034"/>
          </a:xfrm>
          <a:prstGeom prst="parallelogram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9" name="Параллелограмм 18"/>
          <p:cNvSpPr/>
          <p:nvPr/>
        </p:nvSpPr>
        <p:spPr>
          <a:xfrm>
            <a:off x="657767" y="2117840"/>
            <a:ext cx="479496" cy="292387"/>
          </a:xfrm>
          <a:prstGeom prst="parallelogram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23" name="Параллелограмм 22"/>
          <p:cNvSpPr/>
          <p:nvPr/>
        </p:nvSpPr>
        <p:spPr>
          <a:xfrm>
            <a:off x="355632" y="2309647"/>
            <a:ext cx="604269" cy="426986"/>
          </a:xfrm>
          <a:prstGeom prst="parallelogram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32" name="Параллелограмм 31"/>
          <p:cNvSpPr/>
          <p:nvPr/>
        </p:nvSpPr>
        <p:spPr>
          <a:xfrm>
            <a:off x="7035056" y="4513138"/>
            <a:ext cx="604269" cy="426986"/>
          </a:xfrm>
          <a:prstGeom prst="parallelogram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33" name="Параллелограмм 32"/>
          <p:cNvSpPr/>
          <p:nvPr/>
        </p:nvSpPr>
        <p:spPr>
          <a:xfrm>
            <a:off x="7887329" y="5238392"/>
            <a:ext cx="604269" cy="426986"/>
          </a:xfrm>
          <a:prstGeom prst="parallelogram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34" name="Параллелограмм 33"/>
          <p:cNvSpPr/>
          <p:nvPr/>
        </p:nvSpPr>
        <p:spPr>
          <a:xfrm>
            <a:off x="450911" y="5600482"/>
            <a:ext cx="604269" cy="426986"/>
          </a:xfrm>
          <a:prstGeom prst="parallelogram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35" name="Параллелограмм 34"/>
          <p:cNvSpPr/>
          <p:nvPr/>
        </p:nvSpPr>
        <p:spPr>
          <a:xfrm>
            <a:off x="495598" y="4811406"/>
            <a:ext cx="604269" cy="426986"/>
          </a:xfrm>
          <a:prstGeom prst="parallelogram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36" name="Параллелограмм 35"/>
          <p:cNvSpPr/>
          <p:nvPr/>
        </p:nvSpPr>
        <p:spPr>
          <a:xfrm>
            <a:off x="7393418" y="922253"/>
            <a:ext cx="604269" cy="426986"/>
          </a:xfrm>
          <a:prstGeom prst="parallelogram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37" name="Параллелограмм 36"/>
          <p:cNvSpPr/>
          <p:nvPr/>
        </p:nvSpPr>
        <p:spPr>
          <a:xfrm>
            <a:off x="7587860" y="1510936"/>
            <a:ext cx="604269" cy="426986"/>
          </a:xfrm>
          <a:prstGeom prst="parallelogram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38" name="Параллелограмм 37"/>
          <p:cNvSpPr/>
          <p:nvPr/>
        </p:nvSpPr>
        <p:spPr>
          <a:xfrm>
            <a:off x="7695552" y="1724429"/>
            <a:ext cx="604269" cy="426986"/>
          </a:xfrm>
          <a:prstGeom prst="parallelogram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21" name="Параллелограмм 20"/>
          <p:cNvSpPr/>
          <p:nvPr/>
        </p:nvSpPr>
        <p:spPr>
          <a:xfrm>
            <a:off x="897515" y="5040689"/>
            <a:ext cx="604269" cy="426986"/>
          </a:xfrm>
          <a:prstGeom prst="parallelogram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29" name="Параллелограмм 28"/>
          <p:cNvSpPr/>
          <p:nvPr/>
        </p:nvSpPr>
        <p:spPr>
          <a:xfrm>
            <a:off x="7443866" y="3866598"/>
            <a:ext cx="748263" cy="427584"/>
          </a:xfrm>
          <a:prstGeom prst="parallelogram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4366302" y="5665378"/>
            <a:ext cx="383523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endParaRPr lang="ru-RU" altLang="ru-RU" sz="1600" b="1" dirty="0">
              <a:solidFill>
                <a:srgbClr val="26267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950496" y="4580918"/>
            <a:ext cx="4572000" cy="212365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ru-RU" sz="2200" b="1" dirty="0" smtClean="0">
                <a:solidFill>
                  <a:srgbClr val="212745"/>
                </a:solidFill>
                <a:latin typeface="Times New Roman" pitchFamily="18" charset="0"/>
                <a:cs typeface="Times New Roman" pitchFamily="18" charset="0"/>
              </a:rPr>
              <a:t>http</a:t>
            </a:r>
            <a:r>
              <a:rPr lang="en-US" altLang="ru-RU" sz="2200" b="1" dirty="0">
                <a:solidFill>
                  <a:srgbClr val="212745"/>
                </a:solidFill>
                <a:latin typeface="Times New Roman" pitchFamily="18" charset="0"/>
                <a:cs typeface="Times New Roman" pitchFamily="18" charset="0"/>
              </a:rPr>
              <a:t>://cdik-center.ru/</a:t>
            </a:r>
            <a:r>
              <a:rPr lang="ru-RU" altLang="ru-RU" sz="2200" b="1" dirty="0">
                <a:solidFill>
                  <a:srgbClr val="21274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ru-RU" sz="2200" b="1" dirty="0" smtClean="0">
              <a:solidFill>
                <a:srgbClr val="212745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  <a:defRPr/>
            </a:pPr>
            <a:r>
              <a:rPr lang="ru-RU" altLang="ru-RU" sz="2200" b="1" dirty="0" smtClean="0">
                <a:solidFill>
                  <a:srgbClr val="212745"/>
                </a:solidFill>
                <a:latin typeface="Times New Roman" pitchFamily="18" charset="0"/>
                <a:cs typeface="Times New Roman" pitchFamily="18" charset="0"/>
              </a:rPr>
              <a:t>тел</a:t>
            </a:r>
            <a:r>
              <a:rPr lang="ru-RU" altLang="ru-RU" sz="2200" b="1" dirty="0">
                <a:solidFill>
                  <a:srgbClr val="212745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altLang="ru-RU" sz="2200" b="1" dirty="0" smtClean="0">
                <a:solidFill>
                  <a:srgbClr val="212745"/>
                </a:solidFill>
                <a:latin typeface="Times New Roman" pitchFamily="18" charset="0"/>
                <a:cs typeface="Times New Roman" pitchFamily="18" charset="0"/>
              </a:rPr>
              <a:t>8 (</a:t>
            </a:r>
            <a:r>
              <a:rPr lang="ru-RU" altLang="ru-RU" sz="2200" b="1" dirty="0">
                <a:solidFill>
                  <a:srgbClr val="212745"/>
                </a:solidFill>
                <a:latin typeface="Times New Roman" pitchFamily="18" charset="0"/>
                <a:cs typeface="Times New Roman" pitchFamily="18" charset="0"/>
              </a:rPr>
              <a:t>861</a:t>
            </a:r>
            <a:r>
              <a:rPr lang="ru-RU" altLang="ru-RU" sz="2200" b="1" dirty="0" smtClean="0">
                <a:solidFill>
                  <a:srgbClr val="212745"/>
                </a:solidFill>
                <a:latin typeface="Times New Roman" pitchFamily="18" charset="0"/>
                <a:cs typeface="Times New Roman" pitchFamily="18" charset="0"/>
              </a:rPr>
              <a:t>) 992-66-73</a:t>
            </a:r>
            <a:endParaRPr lang="en-US" altLang="ru-RU" sz="2200" b="1" dirty="0">
              <a:solidFill>
                <a:srgbClr val="212745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>
              <a:lnSpc>
                <a:spcPct val="150000"/>
              </a:lnSpc>
              <a:defRPr/>
            </a:pPr>
            <a:r>
              <a:rPr lang="ru-RU" altLang="ru-RU" sz="2200" b="1" dirty="0" smtClean="0">
                <a:solidFill>
                  <a:srgbClr val="212745"/>
                </a:solidFill>
                <a:latin typeface="Times New Roman" pitchFamily="18" charset="0"/>
                <a:cs typeface="Times New Roman" pitchFamily="18" charset="0"/>
              </a:rPr>
              <a:t>эл</a:t>
            </a:r>
            <a:r>
              <a:rPr lang="ru-RU" altLang="ru-RU" sz="2200" b="1" dirty="0">
                <a:solidFill>
                  <a:srgbClr val="212745"/>
                </a:solidFill>
                <a:latin typeface="Times New Roman" pitchFamily="18" charset="0"/>
                <a:cs typeface="Times New Roman" pitchFamily="18" charset="0"/>
              </a:rPr>
              <a:t>. почта: </a:t>
            </a:r>
            <a:r>
              <a:rPr lang="en-US" altLang="ru-RU" sz="2200" b="1" dirty="0" err="1" smtClean="0">
                <a:solidFill>
                  <a:srgbClr val="212745"/>
                </a:solidFill>
                <a:latin typeface="Times New Roman" pitchFamily="18" charset="0"/>
                <a:cs typeface="Times New Roman" pitchFamily="18" charset="0"/>
              </a:rPr>
              <a:t>diagn</a:t>
            </a:r>
            <a:r>
              <a:rPr lang="ru-RU" altLang="ru-RU" sz="2200" b="1" dirty="0" smtClean="0">
                <a:solidFill>
                  <a:srgbClr val="212745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altLang="ru-RU" sz="2200" b="1" dirty="0" err="1" smtClean="0">
                <a:solidFill>
                  <a:srgbClr val="212745"/>
                </a:solidFill>
                <a:latin typeface="Times New Roman" pitchFamily="18" charset="0"/>
                <a:cs typeface="Times New Roman" pitchFamily="18" charset="0"/>
              </a:rPr>
              <a:t>omo</a:t>
            </a:r>
            <a:r>
              <a:rPr lang="ru-RU" altLang="ru-RU" sz="2200" b="1" dirty="0" smtClean="0">
                <a:solidFill>
                  <a:srgbClr val="212745"/>
                </a:solidFill>
                <a:latin typeface="Times New Roman" pitchFamily="18" charset="0"/>
                <a:cs typeface="Times New Roman" pitchFamily="18" charset="0"/>
              </a:rPr>
              <a:t>@</a:t>
            </a:r>
            <a:r>
              <a:rPr lang="en-US" altLang="ru-RU" sz="2200" b="1" dirty="0" err="1">
                <a:solidFill>
                  <a:srgbClr val="212745"/>
                </a:solidFill>
                <a:latin typeface="Times New Roman" pitchFamily="18" charset="0"/>
                <a:cs typeface="Times New Roman" pitchFamily="18" charset="0"/>
              </a:rPr>
              <a:t>bk</a:t>
            </a:r>
            <a:r>
              <a:rPr lang="ru-RU" altLang="ru-RU" sz="2200" b="1" dirty="0">
                <a:solidFill>
                  <a:srgbClr val="212745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altLang="ru-RU" sz="2200" b="1" dirty="0" err="1">
                <a:solidFill>
                  <a:srgbClr val="212745"/>
                </a:solidFill>
                <a:latin typeface="Times New Roman" pitchFamily="18" charset="0"/>
                <a:cs typeface="Times New Roman" pitchFamily="18" charset="0"/>
              </a:rPr>
              <a:t>ru</a:t>
            </a:r>
            <a:endParaRPr lang="en-US" altLang="ru-RU" sz="2200" b="1" dirty="0">
              <a:solidFill>
                <a:srgbClr val="212745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>
              <a:lnSpc>
                <a:spcPct val="150000"/>
              </a:lnSpc>
              <a:defRPr/>
            </a:pPr>
            <a:endParaRPr lang="ru-RU" altLang="ru-RU" sz="2200" b="1" dirty="0">
              <a:solidFill>
                <a:srgbClr val="21274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8334" y="1041736"/>
            <a:ext cx="3995936" cy="2996952"/>
          </a:xfrm>
          <a:prstGeom prst="rect">
            <a:avLst/>
          </a:prstGeom>
        </p:spPr>
      </p:pic>
      <p:sp>
        <p:nvSpPr>
          <p:cNvPr id="20" name="Прямоугольник 19"/>
          <p:cNvSpPr/>
          <p:nvPr/>
        </p:nvSpPr>
        <p:spPr>
          <a:xfrm>
            <a:off x="1889420" y="63013"/>
            <a:ext cx="6792610" cy="634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defRPr/>
            </a:pPr>
            <a:endParaRPr lang="ru-RU" sz="1400" b="1" dirty="0" smtClean="0">
              <a:ln w="1905"/>
              <a:solidFill>
                <a:schemeClr val="tx2">
                  <a:lumMod val="60000"/>
                  <a:lumOff val="4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b="1" dirty="0" smtClean="0">
                <a:ln w="1905"/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</a:t>
            </a:r>
            <a:r>
              <a:rPr lang="ru-RU" sz="1200" b="1" dirty="0">
                <a:ln w="1905"/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бюджетное учреждение, </a:t>
            </a:r>
            <a:r>
              <a:rPr lang="ru-RU" sz="1200" b="1" dirty="0" smtClean="0">
                <a:ln w="1905"/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осуществляющее </a:t>
            </a:r>
            <a:r>
              <a:rPr lang="ru-RU" sz="1200" b="1" dirty="0">
                <a:ln w="1905"/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психолого-педагогическую и медико-социальную помощь «Центр диагностики и консультирования» Краснодарского края</a:t>
            </a: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1978" y="234752"/>
            <a:ext cx="859611" cy="887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3851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4198</TotalTime>
  <Words>98</Words>
  <Application>Microsoft Office PowerPoint</Application>
  <PresentationFormat>Экран (4:3)</PresentationFormat>
  <Paragraphs>14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Calibri</vt:lpstr>
      <vt:lpstr>Century Gothic</vt:lpstr>
      <vt:lpstr>Times New Roman</vt:lpstr>
      <vt:lpstr>Wingdings 3</vt:lpstr>
      <vt:lpstr>Легкий дым</vt:lpstr>
      <vt:lpstr>Презентация PowerPoint</vt:lpstr>
      <vt:lpstr>Методические рекомендации по системе функционирования психологических служб </vt:lpstr>
      <vt:lpstr>Методические рекомендации по проведению мониторинга психоэмоционального состояния обучающихся</vt:lpstr>
      <vt:lpstr>Алгоритм деятельности специалистов образовательных  организаций по профилактике суицидов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Елена Анатольевна</dc:creator>
  <cp:lastModifiedBy>Пользователь</cp:lastModifiedBy>
  <cp:revision>308</cp:revision>
  <cp:lastPrinted>2016-10-28T09:22:46Z</cp:lastPrinted>
  <dcterms:created xsi:type="dcterms:W3CDTF">2014-12-22T09:35:09Z</dcterms:created>
  <dcterms:modified xsi:type="dcterms:W3CDTF">2023-04-18T10:39:24Z</dcterms:modified>
</cp:coreProperties>
</file>